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16"/>
  </p:notesMasterIdLst>
  <p:handoutMasterIdLst>
    <p:handoutMasterId r:id="rId17"/>
  </p:handoutMasterIdLst>
  <p:sldIdLst>
    <p:sldId id="322" r:id="rId5"/>
    <p:sldId id="317" r:id="rId6"/>
    <p:sldId id="330" r:id="rId7"/>
    <p:sldId id="305" r:id="rId8"/>
    <p:sldId id="323" r:id="rId9"/>
    <p:sldId id="324" r:id="rId10"/>
    <p:sldId id="325" r:id="rId11"/>
    <p:sldId id="326" r:id="rId12"/>
    <p:sldId id="308" r:id="rId13"/>
    <p:sldId id="309" r:id="rId14"/>
    <p:sldId id="310" r:id="rId15"/>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22"/>
            <p14:sldId id="317"/>
            <p14:sldId id="330"/>
            <p14:sldId id="305"/>
            <p14:sldId id="323"/>
            <p14:sldId id="324"/>
            <p14:sldId id="325"/>
            <p14:sldId id="326"/>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CHIN WEN SHEN" userId="e585323c-4a33-4b6e-addf-9f71a9f217e3" providerId="ADAL" clId="{CC46960D-75FB-4A0A-B03D-B52A86457255}"/>
    <pc:docChg chg="undo custSel modSld">
      <pc:chgData name="VINCENT CHIN WEN SHEN" userId="e585323c-4a33-4b6e-addf-9f71a9f217e3" providerId="ADAL" clId="{CC46960D-75FB-4A0A-B03D-B52A86457255}" dt="2023-10-10T03:12:36.133" v="1" actId="1076"/>
      <pc:docMkLst>
        <pc:docMk/>
      </pc:docMkLst>
      <pc:sldChg chg="modSp mod">
        <pc:chgData name="VINCENT CHIN WEN SHEN" userId="e585323c-4a33-4b6e-addf-9f71a9f217e3" providerId="ADAL" clId="{CC46960D-75FB-4A0A-B03D-B52A86457255}" dt="2023-10-10T03:12:36.133" v="1" actId="1076"/>
        <pc:sldMkLst>
          <pc:docMk/>
          <pc:sldMk cId="2782532557" sldId="326"/>
        </pc:sldMkLst>
        <pc:picChg chg="mod">
          <ac:chgData name="VINCENT CHIN WEN SHEN" userId="e585323c-4a33-4b6e-addf-9f71a9f217e3" providerId="ADAL" clId="{CC46960D-75FB-4A0A-B03D-B52A86457255}" dt="2023-10-10T03:12:36.133" v="1" actId="1076"/>
          <ac:picMkLst>
            <pc:docMk/>
            <pc:sldMk cId="2782532557" sldId="326"/>
            <ac:picMk id="6" creationId="{14B8A7F1-0AD7-777D-178E-DDD6D75E7B6A}"/>
          </ac:picMkLst>
        </pc:picChg>
      </pc:sldChg>
    </pc:docChg>
  </pc:docChgLst>
  <pc:docChgLst>
    <pc:chgData name="Dr. Kuruvikulam Chandrasekaran Arun" userId="S::kchandran.arun@apu.edu.my::5d0b4805-a725-4b50-8deb-6929bbebf707" providerId="AD" clId="Web-{06F49D1D-C91E-4514-AB0D-206D03BD54D3}"/>
    <pc:docChg chg="modSld">
      <pc:chgData name="Dr. Kuruvikulam Chandrasekaran Arun" userId="S::kchandran.arun@apu.edu.my::5d0b4805-a725-4b50-8deb-6929bbebf707" providerId="AD" clId="Web-{06F49D1D-C91E-4514-AB0D-206D03BD54D3}" dt="2023-10-10T01:47:27.884" v="17" actId="20577"/>
      <pc:docMkLst>
        <pc:docMk/>
      </pc:docMkLst>
      <pc:sldChg chg="modSp">
        <pc:chgData name="Dr. Kuruvikulam Chandrasekaran Arun" userId="S::kchandran.arun@apu.edu.my::5d0b4805-a725-4b50-8deb-6929bbebf707" providerId="AD" clId="Web-{06F49D1D-C91E-4514-AB0D-206D03BD54D3}" dt="2023-10-10T01:47:27.884" v="17" actId="20577"/>
        <pc:sldMkLst>
          <pc:docMk/>
          <pc:sldMk cId="2002936326" sldId="310"/>
        </pc:sldMkLst>
        <pc:spChg chg="mod">
          <ac:chgData name="Dr. Kuruvikulam Chandrasekaran Arun" userId="S::kchandran.arun@apu.edu.my::5d0b4805-a725-4b50-8deb-6929bbebf707" providerId="AD" clId="Web-{06F49D1D-C91E-4514-AB0D-206D03BD54D3}" dt="2023-10-10T01:47:27.884" v="17" actId="20577"/>
          <ac:spMkLst>
            <pc:docMk/>
            <pc:sldMk cId="2002936326" sldId="310"/>
            <ac:spMk id="7" creationId="{12E60516-14FA-6023-4EA0-3F1B5EAA0BCD}"/>
          </ac:spMkLst>
        </pc:spChg>
      </pc:sldChg>
      <pc:sldChg chg="modSp">
        <pc:chgData name="Dr. Kuruvikulam Chandrasekaran Arun" userId="S::kchandran.arun@apu.edu.my::5d0b4805-a725-4b50-8deb-6929bbebf707" providerId="AD" clId="Web-{06F49D1D-C91E-4514-AB0D-206D03BD54D3}" dt="2023-10-10T01:46:47.648" v="2" actId="1076"/>
        <pc:sldMkLst>
          <pc:docMk/>
          <pc:sldMk cId="2782532557" sldId="326"/>
        </pc:sldMkLst>
        <pc:spChg chg="mod">
          <ac:chgData name="Dr. Kuruvikulam Chandrasekaran Arun" userId="S::kchandran.arun@apu.edu.my::5d0b4805-a725-4b50-8deb-6929bbebf707" providerId="AD" clId="Web-{06F49D1D-C91E-4514-AB0D-206D03BD54D3}" dt="2023-10-10T01:46:38.117" v="0" actId="1076"/>
          <ac:spMkLst>
            <pc:docMk/>
            <pc:sldMk cId="2782532557" sldId="326"/>
            <ac:spMk id="10" creationId="{E132582F-F84E-7BA6-2759-CCB33F044520}"/>
          </ac:spMkLst>
        </pc:spChg>
        <pc:picChg chg="mod">
          <ac:chgData name="Dr. Kuruvikulam Chandrasekaran Arun" userId="S::kchandran.arun@apu.edu.my::5d0b4805-a725-4b50-8deb-6929bbebf707" providerId="AD" clId="Web-{06F49D1D-C91E-4514-AB0D-206D03BD54D3}" dt="2023-10-10T01:46:47.648" v="2" actId="1076"/>
          <ac:picMkLst>
            <pc:docMk/>
            <pc:sldMk cId="2782532557" sldId="326"/>
            <ac:picMk id="6" creationId="{14B8A7F1-0AD7-777D-178E-DDD6D75E7B6A}"/>
          </ac:picMkLst>
        </pc:picChg>
      </pc:sldChg>
    </pc:docChg>
  </pc:docChgLst>
  <pc:docChgLst>
    <pc:chgData name="Ts. Umapathy Eaganathan" userId="3e88f75f-24f1-45dc-9c56-d37a15a72da6" providerId="ADAL" clId="{8C0923F3-B3B9-4F6B-B1F4-B7240763B9C1}"/>
    <pc:docChg chg="modMainMaster">
      <pc:chgData name="Ts. Umapathy Eaganathan" userId="3e88f75f-24f1-45dc-9c56-d37a15a72da6" providerId="ADAL" clId="{8C0923F3-B3B9-4F6B-B1F4-B7240763B9C1}" dt="2024-01-08T15:51:40.487" v="59" actId="20577"/>
      <pc:docMkLst>
        <pc:docMk/>
      </pc:docMkLst>
      <pc:sldMasterChg chg="modSp mod">
        <pc:chgData name="Ts. Umapathy Eaganathan" userId="3e88f75f-24f1-45dc-9c56-d37a15a72da6" providerId="ADAL" clId="{8C0923F3-B3B9-4F6B-B1F4-B7240763B9C1}" dt="2024-01-08T15:51:40.487" v="59" actId="20577"/>
        <pc:sldMasterMkLst>
          <pc:docMk/>
          <pc:sldMasterMk cId="0" sldId="2147483651"/>
        </pc:sldMasterMkLst>
        <pc:spChg chg="mod">
          <ac:chgData name="Ts. Umapathy Eaganathan" userId="3e88f75f-24f1-45dc-9c56-d37a15a72da6" providerId="ADAL" clId="{8C0923F3-B3B9-4F6B-B1F4-B7240763B9C1}" dt="2024-01-08T15:51:29.185" v="41" actId="20577"/>
          <ac:spMkLst>
            <pc:docMk/>
            <pc:sldMasterMk cId="0" sldId="2147483651"/>
            <ac:spMk id="3" creationId="{86DC117F-9549-84AD-C279-A42AEB20D920}"/>
          </ac:spMkLst>
        </pc:spChg>
        <pc:spChg chg="mod">
          <ac:chgData name="Ts. Umapathy Eaganathan" userId="3e88f75f-24f1-45dc-9c56-d37a15a72da6" providerId="ADAL" clId="{8C0923F3-B3B9-4F6B-B1F4-B7240763B9C1}" dt="2024-01-08T15:51:40.487" v="59" actId="20577"/>
          <ac:spMkLst>
            <pc:docMk/>
            <pc:sldMasterMk cId="0" sldId="2147483651"/>
            <ac:spMk id="8" creationId="{9EBD054F-4D2B-C683-DC2F-88927DD0A10B}"/>
          </ac:spMkLst>
        </pc:spChg>
      </pc:sldMasterChg>
    </pc:docChg>
  </pc:docChgLst>
  <pc:docChgLst>
    <pc:chgData name="LOO JUIN SONG" userId="S::tp061054@mail.apu.edu.my::a79910d3-0017-4497-9fdd-345939188027" providerId="AD" clId="Web-{F8137E66-8B51-418D-A683-B5AA5E15BD52}"/>
    <pc:docChg chg="modSld">
      <pc:chgData name="LOO JUIN SONG" userId="S::tp061054@mail.apu.edu.my::a79910d3-0017-4497-9fdd-345939188027" providerId="AD" clId="Web-{F8137E66-8B51-418D-A683-B5AA5E15BD52}" dt="2023-10-10T03:10:30.703" v="3"/>
      <pc:docMkLst>
        <pc:docMk/>
      </pc:docMkLst>
      <pc:sldChg chg="addSp delSp modSp">
        <pc:chgData name="LOO JUIN SONG" userId="S::tp061054@mail.apu.edu.my::a79910d3-0017-4497-9fdd-345939188027" providerId="AD" clId="Web-{F8137E66-8B51-418D-A683-B5AA5E15BD52}" dt="2023-10-10T03:10:30.703" v="3"/>
        <pc:sldMkLst>
          <pc:docMk/>
          <pc:sldMk cId="2782532557" sldId="326"/>
        </pc:sldMkLst>
        <pc:picChg chg="add del mod">
          <ac:chgData name="LOO JUIN SONG" userId="S::tp061054@mail.apu.edu.my::a79910d3-0017-4497-9fdd-345939188027" providerId="AD" clId="Web-{F8137E66-8B51-418D-A683-B5AA5E15BD52}" dt="2023-10-10T03:10:28.968" v="2"/>
          <ac:picMkLst>
            <pc:docMk/>
            <pc:sldMk cId="2782532557" sldId="326"/>
            <ac:picMk id="2" creationId="{B899DFFA-FA93-5413-54BD-08F251513805}"/>
          </ac:picMkLst>
        </pc:picChg>
        <pc:picChg chg="add del">
          <ac:chgData name="LOO JUIN SONG" userId="S::tp061054@mail.apu.edu.my::a79910d3-0017-4497-9fdd-345939188027" providerId="AD" clId="Web-{F8137E66-8B51-418D-A683-B5AA5E15BD52}" dt="2023-10-10T03:10:30.703" v="3"/>
          <ac:picMkLst>
            <pc:docMk/>
            <pc:sldMk cId="2782532557" sldId="326"/>
            <ac:picMk id="6" creationId="{14B8A7F1-0AD7-777D-178E-DDD6D75E7B6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a:t>Click to edit Master title style</a:t>
            </a:r>
            <a:endParaRPr lang="en-GB"/>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a:t>Click to edit Master title style</a:t>
            </a:r>
            <a:endParaRPr lang="en-GB"/>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CT024-3-3 Distributed Computer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Socket Programming</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MY"/>
              <a:t>Socket Programming</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068588" y="1429092"/>
            <a:ext cx="10724242" cy="711199"/>
          </a:xfrm>
        </p:spPr>
        <p:txBody>
          <a:bodyPr/>
          <a:lstStyle/>
          <a:p>
            <a:pPr marL="0" indent="0">
              <a:buNone/>
            </a:pPr>
            <a:r>
              <a:rPr lang="en-US" sz="6600" kern="0"/>
              <a:t>Distributed Computer   Systems</a:t>
            </a:r>
          </a:p>
          <a:p>
            <a:pPr marL="0" indent="0">
              <a:buNone/>
            </a:pPr>
            <a:r>
              <a:rPr lang="en-US" sz="2800" kern="0"/>
              <a:t>    CT024-3-3-DCOMS and VE </a:t>
            </a:r>
          </a:p>
          <a:p>
            <a:pPr marL="0" indent="0">
              <a:buNone/>
            </a:pPr>
            <a:r>
              <a:rPr lang="en-US"/>
              <a:t>     </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F3B508-3D46-FC75-41AD-4C32E26EE47A}"/>
              </a:ext>
            </a:extLst>
          </p:cNvPr>
          <p:cNvSpPr>
            <a:spLocks noGrp="1"/>
          </p:cNvSpPr>
          <p:nvPr>
            <p:ph idx="1"/>
          </p:nvPr>
        </p:nvSpPr>
        <p:spPr/>
        <p:txBody>
          <a:bodyPr/>
          <a:lstStyle/>
          <a:p>
            <a:r>
              <a:rPr lang="en-US">
                <a:cs typeface="Calibri"/>
              </a:rPr>
              <a:t>Introduction to Socket Programming</a:t>
            </a:r>
          </a:p>
          <a:p>
            <a:r>
              <a:rPr lang="en-US">
                <a:cs typeface="Calibri"/>
              </a:rPr>
              <a:t>Working Principle</a:t>
            </a:r>
          </a:p>
          <a:p>
            <a:r>
              <a:rPr lang="en-US">
                <a:cs typeface="Calibri"/>
              </a:rPr>
              <a:t>Implementation</a:t>
            </a:r>
            <a:endParaRPr lang="en-MY"/>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a:t>Summary / Recap of Main Points</a:t>
            </a:r>
          </a:p>
        </p:txBody>
      </p:sp>
    </p:spTree>
    <p:extLst>
      <p:ext uri="{BB962C8B-B14F-4D97-AF65-F5344CB8AC3E}">
        <p14:creationId xmlns:p14="http://schemas.microsoft.com/office/powerpoint/2010/main" val="287714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a:xfrm>
            <a:off x="295352" y="274638"/>
            <a:ext cx="10457373" cy="1143000"/>
          </a:xfrm>
        </p:spPr>
        <p:txBody>
          <a:bodyPr/>
          <a:lstStyle/>
          <a:p>
            <a:r>
              <a:rPr lang="en-MY"/>
              <a:t>What To Expect Next Week</a:t>
            </a:r>
          </a:p>
        </p:txBody>
      </p:sp>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MY">
                <a:cs typeface="Calibri"/>
              </a:rPr>
              <a:t>Multithreading</a:t>
            </a:r>
            <a:endParaRPr lang="en-MY"/>
          </a:p>
        </p:txBody>
      </p:sp>
    </p:spTree>
    <p:extLst>
      <p:ext uri="{BB962C8B-B14F-4D97-AF65-F5344CB8AC3E}">
        <p14:creationId xmlns:p14="http://schemas.microsoft.com/office/powerpoint/2010/main" val="200293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a:t>At the end of this topic, you should be able to:</a:t>
            </a:r>
          </a:p>
          <a:p>
            <a:pPr marL="0" indent="0">
              <a:buNone/>
            </a:pPr>
            <a:endParaRPr lang="en-US" sz="2800"/>
          </a:p>
          <a:p>
            <a:pPr>
              <a:buNone/>
            </a:pPr>
            <a:r>
              <a:rPr lang="en-US" sz="2400">
                <a:ea typeface="+mj-lt"/>
                <a:cs typeface="+mj-lt"/>
              </a:rPr>
              <a:t>•</a:t>
            </a:r>
            <a:r>
              <a:rPr lang="en-US" sz="2400">
                <a:solidFill>
                  <a:srgbClr val="000000"/>
                </a:solidFill>
                <a:latin typeface="Arial"/>
                <a:cs typeface="Arial"/>
              </a:rPr>
              <a:t>Understand Socket Programming</a:t>
            </a:r>
            <a:endParaRPr lang="en-US"/>
          </a:p>
          <a:p>
            <a:pPr marL="0" indent="0">
              <a:buNone/>
            </a:pPr>
            <a:endParaRPr lang="en-US" sz="2800">
              <a:cs typeface="Calibri"/>
            </a:endParaRPr>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359137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EF439F-B30D-4092-B21F-27371D2D12DF}"/>
              </a:ext>
            </a:extLst>
          </p:cNvPr>
          <p:cNvSpPr>
            <a:spLocks noGrp="1"/>
          </p:cNvSpPr>
          <p:nvPr>
            <p:ph idx="1"/>
          </p:nvPr>
        </p:nvSpPr>
        <p:spPr/>
        <p:txBody>
          <a:bodyPr/>
          <a:lstStyle/>
          <a:p>
            <a:r>
              <a:rPr lang="en-US">
                <a:cs typeface="Calibri"/>
              </a:rPr>
              <a:t>Socket Programming</a:t>
            </a:r>
            <a:endParaRPr lang="en-US"/>
          </a:p>
          <a:p>
            <a:pPr lvl="1"/>
            <a:r>
              <a:rPr lang="en-US">
                <a:cs typeface="Calibri"/>
              </a:rPr>
              <a:t>Introduction</a:t>
            </a:r>
          </a:p>
          <a:p>
            <a:pPr lvl="1"/>
            <a:r>
              <a:rPr lang="en-US">
                <a:cs typeface="Calibri"/>
              </a:rPr>
              <a:t>Working Principle</a:t>
            </a:r>
          </a:p>
          <a:p>
            <a:pPr lvl="1"/>
            <a:r>
              <a:rPr lang="en-US">
                <a:cs typeface="Calibri"/>
              </a:rPr>
              <a:t>Implementation</a:t>
            </a:r>
            <a:endParaRPr lang="en-US"/>
          </a:p>
          <a:p>
            <a:pPr lvl="1"/>
            <a:endParaRPr lang="en-US"/>
          </a:p>
        </p:txBody>
      </p:sp>
      <p:sp>
        <p:nvSpPr>
          <p:cNvPr id="3" name="Title 2">
            <a:extLst>
              <a:ext uri="{FF2B5EF4-FFF2-40B4-BE49-F238E27FC236}">
                <a16:creationId xmlns:a16="http://schemas.microsoft.com/office/drawing/2014/main" id="{83A2A597-31F7-48A1-BE7F-788284868F67}"/>
              </a:ext>
            </a:extLst>
          </p:cNvPr>
          <p:cNvSpPr>
            <a:spLocks noGrp="1"/>
          </p:cNvSpPr>
          <p:nvPr>
            <p:ph type="title"/>
          </p:nvPr>
        </p:nvSpPr>
        <p:spPr/>
        <p:txBody>
          <a:bodyPr/>
          <a:lstStyle/>
          <a:p>
            <a:r>
              <a:rPr lang="en-MY"/>
              <a:t>Teaching Contents</a:t>
            </a:r>
          </a:p>
        </p:txBody>
      </p:sp>
    </p:spTree>
    <p:extLst>
      <p:ext uri="{BB962C8B-B14F-4D97-AF65-F5344CB8AC3E}">
        <p14:creationId xmlns:p14="http://schemas.microsoft.com/office/powerpoint/2010/main" val="4173923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5F7DE1-24B5-4E99-98D5-C6030E8640F4}"/>
              </a:ext>
            </a:extLst>
          </p:cNvPr>
          <p:cNvSpPr txBox="1"/>
          <p:nvPr/>
        </p:nvSpPr>
        <p:spPr>
          <a:xfrm>
            <a:off x="1460592" y="2308963"/>
            <a:ext cx="9552789" cy="2263568"/>
          </a:xfrm>
          <a:prstGeom prst="rect">
            <a:avLst/>
          </a:prstGeom>
          <a:noFill/>
        </p:spPr>
        <p:txBody>
          <a:bodyPr wrap="square" lIns="91440" tIns="45720" rIns="91440" bIns="45720" rtlCol="0" anchor="t">
            <a:spAutoFit/>
          </a:bodyPr>
          <a:lstStyle/>
          <a:p>
            <a:pPr algn="just">
              <a:lnSpc>
                <a:spcPct val="150000"/>
              </a:lnSpc>
            </a:pPr>
            <a:r>
              <a:rPr lang="en-US" sz="2000">
                <a:solidFill>
                  <a:srgbClr val="333333"/>
                </a:solidFill>
                <a:latin typeface="Arial"/>
                <a:cs typeface="Arial"/>
              </a:rPr>
              <a:t>Java Socket programming is used for communication between the applications running on different devices.</a:t>
            </a:r>
          </a:p>
          <a:p>
            <a:pPr algn="just">
              <a:lnSpc>
                <a:spcPct val="150000"/>
              </a:lnSpc>
            </a:pPr>
            <a:endParaRPr lang="en-US" sz="2000">
              <a:cs typeface="Arial"/>
            </a:endParaRPr>
          </a:p>
          <a:p>
            <a:pPr algn="just">
              <a:lnSpc>
                <a:spcPct val="150000"/>
              </a:lnSpc>
            </a:pPr>
            <a:endParaRPr lang="en-US">
              <a:latin typeface="+mj-lt"/>
              <a:cs typeface="Times New Roman" panose="02020603050405020304" pitchFamily="18" charset="0"/>
            </a:endParaRPr>
          </a:p>
          <a:p>
            <a:pPr algn="just">
              <a:lnSpc>
                <a:spcPct val="150000"/>
              </a:lnSpc>
            </a:pPr>
            <a:endParaRPr lang="en-MY">
              <a:latin typeface="+mj-lt"/>
              <a:cs typeface="Times New Roman" panose="02020603050405020304" pitchFamily="18" charset="0"/>
            </a:endParaRPr>
          </a:p>
        </p:txBody>
      </p:sp>
      <p:sp>
        <p:nvSpPr>
          <p:cNvPr id="7" name="Text Box 2">
            <a:extLst>
              <a:ext uri="{FF2B5EF4-FFF2-40B4-BE49-F238E27FC236}">
                <a16:creationId xmlns:a16="http://schemas.microsoft.com/office/drawing/2014/main" id="{741C100B-B327-4E2B-8559-EE16AD8F1852}"/>
              </a:ext>
            </a:extLst>
          </p:cNvPr>
          <p:cNvSpPr txBox="1">
            <a:spLocks noGrp="1" noChangeArrowheads="1"/>
          </p:cNvSpPr>
          <p:nvPr>
            <p:ph type="title"/>
          </p:nvPr>
        </p:nvSpPr>
        <p:spPr bwMode="auto">
          <a:xfrm>
            <a:off x="966982" y="346113"/>
            <a:ext cx="57262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a:solidFill>
                  <a:schemeClr val="accent6">
                    <a:lumMod val="75000"/>
                  </a:schemeClr>
                </a:solidFill>
                <a:latin typeface="Century Gothic"/>
                <a:ea typeface="新細明體"/>
              </a:rPr>
              <a:t>What is </a:t>
            </a:r>
            <a:r>
              <a:rPr lang="en-US" altLang="zh-TW" u="sng">
                <a:solidFill>
                  <a:schemeClr val="accent6">
                    <a:lumMod val="75000"/>
                  </a:schemeClr>
                </a:solidFill>
                <a:latin typeface="Century Gothic"/>
                <a:ea typeface="新細明體"/>
              </a:rPr>
              <a:t>Socket Programming</a:t>
            </a:r>
            <a:r>
              <a:rPr lang="en-US" altLang="zh-TW" b="1" u="sng">
                <a:solidFill>
                  <a:schemeClr val="accent6">
                    <a:lumMod val="75000"/>
                  </a:schemeClr>
                </a:solidFill>
                <a:latin typeface="Century Gothic"/>
                <a:ea typeface="新細明體"/>
              </a:rPr>
              <a:t>?</a:t>
            </a:r>
            <a:endParaRPr lang="en-US" altLang="zh-TW" u="sng">
              <a:solidFill>
                <a:schemeClr val="accent6">
                  <a:lumMod val="75000"/>
                </a:schemeClr>
              </a:solidFill>
              <a:latin typeface="Century Gothic"/>
              <a:ea typeface="新細明體"/>
            </a:endParaRPr>
          </a:p>
        </p:txBody>
      </p:sp>
      <p:pic>
        <p:nvPicPr>
          <p:cNvPr id="2" name="Picture 2" descr="Graphical user interface, text&#10;&#10;Description automatically generated">
            <a:extLst>
              <a:ext uri="{FF2B5EF4-FFF2-40B4-BE49-F238E27FC236}">
                <a16:creationId xmlns:a16="http://schemas.microsoft.com/office/drawing/2014/main" id="{06044340-BF09-24AC-B121-AA2F301179D8}"/>
              </a:ext>
            </a:extLst>
          </p:cNvPr>
          <p:cNvPicPr>
            <a:picLocks noChangeAspect="1"/>
          </p:cNvPicPr>
          <p:nvPr/>
        </p:nvPicPr>
        <p:blipFill rotWithShape="1">
          <a:blip r:embed="rId2"/>
          <a:srcRect l="1770" t="6250" r="-147"/>
          <a:stretch/>
        </p:blipFill>
        <p:spPr>
          <a:xfrm>
            <a:off x="1619635" y="3600884"/>
            <a:ext cx="8768950" cy="2368824"/>
          </a:xfrm>
          <a:prstGeom prst="rect">
            <a:avLst/>
          </a:prstGeom>
        </p:spPr>
      </p:pic>
    </p:spTree>
    <p:extLst>
      <p:ext uri="{BB962C8B-B14F-4D97-AF65-F5344CB8AC3E}">
        <p14:creationId xmlns:p14="http://schemas.microsoft.com/office/powerpoint/2010/main" val="1222172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3103472A-1EA6-30E7-F3DE-C9AD5686CCB7}"/>
              </a:ext>
            </a:extLst>
          </p:cNvPr>
          <p:cNvPicPr>
            <a:picLocks noChangeAspect="1"/>
          </p:cNvPicPr>
          <p:nvPr/>
        </p:nvPicPr>
        <p:blipFill>
          <a:blip r:embed="rId2"/>
          <a:stretch>
            <a:fillRect/>
          </a:stretch>
        </p:blipFill>
        <p:spPr>
          <a:xfrm>
            <a:off x="2166669" y="1711415"/>
            <a:ext cx="6915745" cy="4511585"/>
          </a:xfrm>
          <a:prstGeom prst="rect">
            <a:avLst/>
          </a:prstGeom>
          <a:noFill/>
        </p:spPr>
      </p:pic>
      <p:sp>
        <p:nvSpPr>
          <p:cNvPr id="6" name="Text Box 2">
            <a:extLst>
              <a:ext uri="{FF2B5EF4-FFF2-40B4-BE49-F238E27FC236}">
                <a16:creationId xmlns:a16="http://schemas.microsoft.com/office/drawing/2014/main" id="{A90867C2-1FE3-41DF-B4A3-19538E77FC8F}"/>
              </a:ext>
            </a:extLst>
          </p:cNvPr>
          <p:cNvSpPr txBox="1">
            <a:spLocks noGrp="1" noChangeArrowheads="1"/>
          </p:cNvSpPr>
          <p:nvPr>
            <p:ph type="title"/>
          </p:nvPr>
        </p:nvSpPr>
        <p:spPr bwMode="auto">
          <a:xfrm>
            <a:off x="295352" y="274638"/>
            <a:ext cx="10457373" cy="1143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u="sng">
                <a:solidFill>
                  <a:schemeClr val="tx2"/>
                </a:solidFill>
                <a:latin typeface="Arial"/>
                <a:cs typeface="Arial"/>
              </a:rPr>
              <a:t>Socket Programming-</a:t>
            </a:r>
            <a:r>
              <a:rPr lang="en-US" altLang="zh-TW" b="1" u="sng">
                <a:solidFill>
                  <a:schemeClr val="tx2"/>
                </a:solidFill>
                <a:latin typeface="Arial"/>
                <a:cs typeface="Arial"/>
              </a:rPr>
              <a:t> </a:t>
            </a:r>
            <a:r>
              <a:rPr lang="en-US" altLang="zh-TW" u="sng">
                <a:solidFill>
                  <a:schemeClr val="tx2"/>
                </a:solidFill>
                <a:latin typeface="Arial"/>
                <a:cs typeface="Arial"/>
              </a:rPr>
              <a:t>Working Principle</a:t>
            </a:r>
          </a:p>
        </p:txBody>
      </p:sp>
    </p:spTree>
    <p:extLst>
      <p:ext uri="{BB962C8B-B14F-4D97-AF65-F5344CB8AC3E}">
        <p14:creationId xmlns:p14="http://schemas.microsoft.com/office/powerpoint/2010/main" val="905278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1D54C9-6C96-0994-E539-76DE022E6CD2}"/>
              </a:ext>
            </a:extLst>
          </p:cNvPr>
          <p:cNvSpPr txBox="1"/>
          <p:nvPr/>
        </p:nvSpPr>
        <p:spPr>
          <a:xfrm>
            <a:off x="554966" y="1618891"/>
            <a:ext cx="387901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In socket programming, there are two types of sockets: server sockets and client sockets. The server socket listens for incoming connections from clients, while the client socket initiates a connection to the server. Here are the basic steps involved in socket programming:</a:t>
            </a:r>
            <a:endParaRPr lang="en-US"/>
          </a:p>
        </p:txBody>
      </p:sp>
      <p:sp>
        <p:nvSpPr>
          <p:cNvPr id="3" name="TextBox 2">
            <a:extLst>
              <a:ext uri="{FF2B5EF4-FFF2-40B4-BE49-F238E27FC236}">
                <a16:creationId xmlns:a16="http://schemas.microsoft.com/office/drawing/2014/main" id="{B43FBE73-B1EB-FAB9-1C36-116B4612EE71}"/>
              </a:ext>
            </a:extLst>
          </p:cNvPr>
          <p:cNvSpPr txBox="1"/>
          <p:nvPr/>
        </p:nvSpPr>
        <p:spPr>
          <a:xfrm>
            <a:off x="5457645" y="1618891"/>
            <a:ext cx="48135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AutoNum type="arabicPeriod"/>
            </a:pPr>
            <a:r>
              <a:rPr lang="en-US">
                <a:solidFill>
                  <a:srgbClr val="374151"/>
                </a:solidFill>
                <a:latin typeface="Söhne"/>
              </a:rPr>
              <a:t>Create a socket: In your programming language of choice (such as Python or Java), you create a socket object that represents a network endpoint. The socket object can be either a server socket or a client socket.</a:t>
            </a:r>
          </a:p>
        </p:txBody>
      </p:sp>
      <p:sp>
        <p:nvSpPr>
          <p:cNvPr id="12" name="TextBox 11">
            <a:extLst>
              <a:ext uri="{FF2B5EF4-FFF2-40B4-BE49-F238E27FC236}">
                <a16:creationId xmlns:a16="http://schemas.microsoft.com/office/drawing/2014/main" id="{3C7D6D14-EF41-7014-4069-DE86849D086F}"/>
              </a:ext>
            </a:extLst>
          </p:cNvPr>
          <p:cNvSpPr txBox="1"/>
          <p:nvPr/>
        </p:nvSpPr>
        <p:spPr>
          <a:xfrm>
            <a:off x="5385758" y="3085381"/>
            <a:ext cx="534550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2.Bind (for servers): If you're creating a server application, you need to bind the server socket to a specific IP address and port number on the machine where the server is running. This allows the server socket to listen for incoming connections on that address and port.</a:t>
            </a:r>
            <a:endParaRPr lang="en-US"/>
          </a:p>
        </p:txBody>
      </p:sp>
      <p:sp>
        <p:nvSpPr>
          <p:cNvPr id="13" name="TextBox 12">
            <a:extLst>
              <a:ext uri="{FF2B5EF4-FFF2-40B4-BE49-F238E27FC236}">
                <a16:creationId xmlns:a16="http://schemas.microsoft.com/office/drawing/2014/main" id="{51359450-AB94-E719-7A4B-BD4947DA1BCD}"/>
              </a:ext>
            </a:extLst>
          </p:cNvPr>
          <p:cNvSpPr txBox="1"/>
          <p:nvPr/>
        </p:nvSpPr>
        <p:spPr>
          <a:xfrm>
            <a:off x="5385758" y="4839419"/>
            <a:ext cx="50004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3.Listen (for servers): After binding, the server socket enters a listening state, waiting for incoming connection requests from clients.</a:t>
            </a:r>
            <a:endParaRPr lang="en-US"/>
          </a:p>
        </p:txBody>
      </p:sp>
      <p:sp>
        <p:nvSpPr>
          <p:cNvPr id="15" name="Text Box 2">
            <a:extLst>
              <a:ext uri="{FF2B5EF4-FFF2-40B4-BE49-F238E27FC236}">
                <a16:creationId xmlns:a16="http://schemas.microsoft.com/office/drawing/2014/main" id="{55AB74A9-729D-34EE-7703-518DF5FBAEF3}"/>
              </a:ext>
            </a:extLst>
          </p:cNvPr>
          <p:cNvSpPr txBox="1">
            <a:spLocks noGrp="1" noChangeArrowheads="1"/>
          </p:cNvSpPr>
          <p:nvPr>
            <p:ph type="title"/>
          </p:nvPr>
        </p:nvSpPr>
        <p:spPr bwMode="auto">
          <a:xfrm>
            <a:off x="295352" y="274638"/>
            <a:ext cx="10457373" cy="1143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u="sng">
                <a:solidFill>
                  <a:schemeClr val="tx2"/>
                </a:solidFill>
                <a:latin typeface="Arial"/>
                <a:cs typeface="Arial"/>
              </a:rPr>
              <a:t>Socket Programming-</a:t>
            </a:r>
            <a:r>
              <a:rPr lang="en-US" altLang="zh-TW" b="1" u="sng">
                <a:solidFill>
                  <a:schemeClr val="tx2"/>
                </a:solidFill>
                <a:latin typeface="Arial"/>
                <a:cs typeface="Arial"/>
              </a:rPr>
              <a:t> </a:t>
            </a:r>
            <a:r>
              <a:rPr lang="en-US" altLang="zh-TW" u="sng">
                <a:solidFill>
                  <a:schemeClr val="tx2"/>
                </a:solidFill>
                <a:latin typeface="Arial"/>
                <a:cs typeface="Arial"/>
              </a:rPr>
              <a:t>Working Principle</a:t>
            </a:r>
          </a:p>
        </p:txBody>
      </p:sp>
    </p:spTree>
    <p:extLst>
      <p:ext uri="{BB962C8B-B14F-4D97-AF65-F5344CB8AC3E}">
        <p14:creationId xmlns:p14="http://schemas.microsoft.com/office/powerpoint/2010/main" val="2509478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CE26DD-CB1F-88C5-5A78-6633BE38EBCC}"/>
              </a:ext>
            </a:extLst>
          </p:cNvPr>
          <p:cNvSpPr txBox="1"/>
          <p:nvPr/>
        </p:nvSpPr>
        <p:spPr>
          <a:xfrm>
            <a:off x="770626" y="1590136"/>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4.Connect (for clients): If you're creating a client application, you need to connect the client socket to the IP address and port number of the server to which you want to connect.</a:t>
            </a:r>
            <a:endParaRPr lang="en-US"/>
          </a:p>
        </p:txBody>
      </p:sp>
      <p:sp>
        <p:nvSpPr>
          <p:cNvPr id="7" name="TextBox 6">
            <a:extLst>
              <a:ext uri="{FF2B5EF4-FFF2-40B4-BE49-F238E27FC236}">
                <a16:creationId xmlns:a16="http://schemas.microsoft.com/office/drawing/2014/main" id="{7CDFBD09-3542-D5A9-B67A-A5AB4BF405B2}"/>
              </a:ext>
            </a:extLst>
          </p:cNvPr>
          <p:cNvSpPr txBox="1"/>
          <p:nvPr/>
        </p:nvSpPr>
        <p:spPr>
          <a:xfrm>
            <a:off x="4264325" y="1590136"/>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5.Accept (for servers): When a client attempts to connect to the server, the server socket accepts the connection request, creating a new socket specifically for that client. This new socket is used for communication with the client.</a:t>
            </a:r>
            <a:endParaRPr lang="en-US"/>
          </a:p>
        </p:txBody>
      </p:sp>
      <p:sp>
        <p:nvSpPr>
          <p:cNvPr id="8" name="TextBox 7">
            <a:extLst>
              <a:ext uri="{FF2B5EF4-FFF2-40B4-BE49-F238E27FC236}">
                <a16:creationId xmlns:a16="http://schemas.microsoft.com/office/drawing/2014/main" id="{192F43EA-0AA0-EEBA-6D50-B3CC29FD08E8}"/>
              </a:ext>
            </a:extLst>
          </p:cNvPr>
          <p:cNvSpPr txBox="1"/>
          <p:nvPr/>
        </p:nvSpPr>
        <p:spPr>
          <a:xfrm>
            <a:off x="7168551" y="1590136"/>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6.Send and receive data: Once the connection is established, both the client and server sockets can send and receive data using methods or functions provided by the socket library. Data can be sent in the form of bytes or encoded strings.</a:t>
            </a:r>
            <a:endParaRPr lang="en-US"/>
          </a:p>
        </p:txBody>
      </p:sp>
      <p:sp>
        <p:nvSpPr>
          <p:cNvPr id="9" name="TextBox 8">
            <a:extLst>
              <a:ext uri="{FF2B5EF4-FFF2-40B4-BE49-F238E27FC236}">
                <a16:creationId xmlns:a16="http://schemas.microsoft.com/office/drawing/2014/main" id="{1C3E7596-C38E-30B0-C212-697E966DED1E}"/>
              </a:ext>
            </a:extLst>
          </p:cNvPr>
          <p:cNvSpPr txBox="1"/>
          <p:nvPr/>
        </p:nvSpPr>
        <p:spPr>
          <a:xfrm>
            <a:off x="770626" y="4005532"/>
            <a:ext cx="347644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7.Close the sockets: After communication is complete, both the client and server sockets should be closed to release the resources. Closing the socket terminates the connection.</a:t>
            </a:r>
            <a:endParaRPr lang="en-US"/>
          </a:p>
        </p:txBody>
      </p:sp>
      <p:sp>
        <p:nvSpPr>
          <p:cNvPr id="13" name="Text Box 2">
            <a:extLst>
              <a:ext uri="{FF2B5EF4-FFF2-40B4-BE49-F238E27FC236}">
                <a16:creationId xmlns:a16="http://schemas.microsoft.com/office/drawing/2014/main" id="{569D41E5-9C3B-72DF-F0E2-293C792484C1}"/>
              </a:ext>
            </a:extLst>
          </p:cNvPr>
          <p:cNvSpPr txBox="1">
            <a:spLocks noChangeArrowheads="1"/>
          </p:cNvSpPr>
          <p:nvPr/>
        </p:nvSpPr>
        <p:spPr bwMode="auto">
          <a:xfrm>
            <a:off x="769805" y="432789"/>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000" b="1">
                <a:solidFill>
                  <a:schemeClr val="tx1"/>
                </a:solidFill>
                <a:latin typeface="Arial" panose="020B0604020202020204" pitchFamily="34" charset="0"/>
                <a:ea typeface="+mj-ea"/>
                <a:cs typeface="+mj-cs"/>
              </a:defRPr>
            </a:lvl1pPr>
            <a:lvl2pPr marL="742950" indent="-285750" algn="ctr" rtl="0" eaLnBrk="0" fontAlgn="base" hangingPunct="0">
              <a:spcBef>
                <a:spcPct val="0"/>
              </a:spcBef>
              <a:spcAft>
                <a:spcPct val="0"/>
              </a:spcAft>
              <a:defRPr sz="3600">
                <a:solidFill>
                  <a:schemeClr val="tx1"/>
                </a:solidFill>
                <a:latin typeface="Arial" panose="020B0604020202020204" pitchFamily="34" charset="0"/>
              </a:defRPr>
            </a:lvl2pPr>
            <a:lvl3pPr marL="1143000" indent="-228600" algn="ctr" rtl="0" eaLnBrk="0" fontAlgn="base" hangingPunct="0">
              <a:spcBef>
                <a:spcPct val="0"/>
              </a:spcBef>
              <a:spcAft>
                <a:spcPct val="0"/>
              </a:spcAft>
              <a:defRPr sz="3600">
                <a:solidFill>
                  <a:schemeClr val="tx1"/>
                </a:solidFill>
                <a:latin typeface="Arial" panose="020B0604020202020204" pitchFamily="34" charset="0"/>
              </a:defRPr>
            </a:lvl3pPr>
            <a:lvl4pPr marL="1600200" indent="-228600" algn="ctr" rtl="0" eaLnBrk="0" fontAlgn="base" hangingPunct="0">
              <a:spcBef>
                <a:spcPct val="0"/>
              </a:spcBef>
              <a:spcAft>
                <a:spcPct val="0"/>
              </a:spcAft>
              <a:defRPr sz="3600">
                <a:solidFill>
                  <a:schemeClr val="tx1"/>
                </a:solidFill>
                <a:latin typeface="Arial" panose="020B0604020202020204" pitchFamily="34" charset="0"/>
              </a:defRPr>
            </a:lvl4pPr>
            <a:lvl5pPr marL="2057400" indent="-228600" algn="ctr" rtl="0" eaLnBrk="0" fontAlgn="base" hangingPunct="0">
              <a:spcBef>
                <a:spcPct val="0"/>
              </a:spcBef>
              <a:spcAft>
                <a:spcPct val="0"/>
              </a:spcAft>
              <a:defRPr sz="3600">
                <a:solidFill>
                  <a:schemeClr val="tx1"/>
                </a:solidFill>
                <a:latin typeface="Arial" panose="020B0604020202020204" pitchFamily="34" charset="0"/>
              </a:defRPr>
            </a:lvl5pPr>
            <a:lvl6pPr marL="2514600" indent="-228600" algn="ctr" rtl="0" eaLnBrk="0" fontAlgn="base" hangingPunct="0">
              <a:spcBef>
                <a:spcPct val="0"/>
              </a:spcBef>
              <a:spcAft>
                <a:spcPct val="0"/>
              </a:spcAft>
              <a:defRPr sz="3600">
                <a:solidFill>
                  <a:schemeClr val="tx1"/>
                </a:solidFill>
                <a:latin typeface="Arial" panose="020B0604020202020204" pitchFamily="34" charset="0"/>
              </a:defRPr>
            </a:lvl6pPr>
            <a:lvl7pPr marL="2971800" indent="-228600" algn="ctr" rtl="0" eaLnBrk="0" fontAlgn="base" hangingPunct="0">
              <a:spcBef>
                <a:spcPct val="0"/>
              </a:spcBef>
              <a:spcAft>
                <a:spcPct val="0"/>
              </a:spcAft>
              <a:defRPr sz="3600">
                <a:solidFill>
                  <a:schemeClr val="tx1"/>
                </a:solidFill>
                <a:latin typeface="Arial" panose="020B0604020202020204" pitchFamily="34" charset="0"/>
              </a:defRPr>
            </a:lvl7pPr>
            <a:lvl8pPr marL="3429000" indent="-228600" algn="ctr" rtl="0" eaLnBrk="0" fontAlgn="base" hangingPunct="0">
              <a:spcBef>
                <a:spcPct val="0"/>
              </a:spcBef>
              <a:spcAft>
                <a:spcPct val="0"/>
              </a:spcAft>
              <a:defRPr sz="3600">
                <a:solidFill>
                  <a:schemeClr val="tx1"/>
                </a:solidFill>
                <a:latin typeface="Arial" panose="020B0604020202020204" pitchFamily="34" charset="0"/>
              </a:defRPr>
            </a:lvl8pPr>
            <a:lvl9pPr marL="3886200" indent="-228600" algn="ctr" rtl="0" eaLnBrk="0" fontAlgn="base" hangingPunct="0">
              <a:spcBef>
                <a:spcPct val="0"/>
              </a:spcBef>
              <a:spcAft>
                <a:spcPct val="0"/>
              </a:spcAft>
              <a:defRPr sz="3600">
                <a:solidFill>
                  <a:schemeClr val="tx1"/>
                </a:solidFill>
                <a:latin typeface="Arial" panose="020B0604020202020204" pitchFamily="34" charset="0"/>
              </a:defRPr>
            </a:lvl9pPr>
          </a:lstStyle>
          <a:p>
            <a:r>
              <a:rPr lang="en-US" altLang="zh-TW" u="sng" kern="0">
                <a:solidFill>
                  <a:schemeClr val="tx2"/>
                </a:solidFill>
                <a:latin typeface="Arial"/>
                <a:cs typeface="Arial"/>
              </a:rPr>
              <a:t>Socket Programming- Working Principle</a:t>
            </a:r>
          </a:p>
        </p:txBody>
      </p:sp>
    </p:spTree>
    <p:extLst>
      <p:ext uri="{BB962C8B-B14F-4D97-AF65-F5344CB8AC3E}">
        <p14:creationId xmlns:p14="http://schemas.microsoft.com/office/powerpoint/2010/main" val="285461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14B8A7F1-0AD7-777D-178E-DDD6D75E7B6A}"/>
              </a:ext>
            </a:extLst>
          </p:cNvPr>
          <p:cNvPicPr>
            <a:picLocks noChangeAspect="1"/>
          </p:cNvPicPr>
          <p:nvPr/>
        </p:nvPicPr>
        <p:blipFill>
          <a:blip r:embed="rId2"/>
          <a:stretch>
            <a:fillRect/>
          </a:stretch>
        </p:blipFill>
        <p:spPr>
          <a:xfrm>
            <a:off x="596234" y="1200162"/>
            <a:ext cx="11700292" cy="5752172"/>
          </a:xfrm>
          <a:prstGeom prst="rect">
            <a:avLst/>
          </a:prstGeom>
        </p:spPr>
      </p:pic>
      <p:sp>
        <p:nvSpPr>
          <p:cNvPr id="10" name="Text Box 2">
            <a:extLst>
              <a:ext uri="{FF2B5EF4-FFF2-40B4-BE49-F238E27FC236}">
                <a16:creationId xmlns:a16="http://schemas.microsoft.com/office/drawing/2014/main" id="{E132582F-F84E-7BA6-2759-CCB33F044520}"/>
              </a:ext>
            </a:extLst>
          </p:cNvPr>
          <p:cNvSpPr txBox="1">
            <a:spLocks noChangeArrowheads="1"/>
          </p:cNvSpPr>
          <p:nvPr/>
        </p:nvSpPr>
        <p:spPr bwMode="auto">
          <a:xfrm>
            <a:off x="663839" y="131664"/>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000" b="1">
                <a:solidFill>
                  <a:schemeClr val="tx1"/>
                </a:solidFill>
                <a:latin typeface="Arial" panose="020B0604020202020204" pitchFamily="34" charset="0"/>
                <a:ea typeface="+mj-ea"/>
                <a:cs typeface="+mj-cs"/>
              </a:defRPr>
            </a:lvl1pPr>
            <a:lvl2pPr marL="742950" indent="-285750" algn="ctr" rtl="0" eaLnBrk="0" fontAlgn="base" hangingPunct="0">
              <a:spcBef>
                <a:spcPct val="0"/>
              </a:spcBef>
              <a:spcAft>
                <a:spcPct val="0"/>
              </a:spcAft>
              <a:defRPr sz="3600">
                <a:solidFill>
                  <a:schemeClr val="tx1"/>
                </a:solidFill>
                <a:latin typeface="Arial" panose="020B0604020202020204" pitchFamily="34" charset="0"/>
              </a:defRPr>
            </a:lvl2pPr>
            <a:lvl3pPr marL="1143000" indent="-228600" algn="ctr" rtl="0" eaLnBrk="0" fontAlgn="base" hangingPunct="0">
              <a:spcBef>
                <a:spcPct val="0"/>
              </a:spcBef>
              <a:spcAft>
                <a:spcPct val="0"/>
              </a:spcAft>
              <a:defRPr sz="3600">
                <a:solidFill>
                  <a:schemeClr val="tx1"/>
                </a:solidFill>
                <a:latin typeface="Arial" panose="020B0604020202020204" pitchFamily="34" charset="0"/>
              </a:defRPr>
            </a:lvl3pPr>
            <a:lvl4pPr marL="1600200" indent="-228600" algn="ctr" rtl="0" eaLnBrk="0" fontAlgn="base" hangingPunct="0">
              <a:spcBef>
                <a:spcPct val="0"/>
              </a:spcBef>
              <a:spcAft>
                <a:spcPct val="0"/>
              </a:spcAft>
              <a:defRPr sz="3600">
                <a:solidFill>
                  <a:schemeClr val="tx1"/>
                </a:solidFill>
                <a:latin typeface="Arial" panose="020B0604020202020204" pitchFamily="34" charset="0"/>
              </a:defRPr>
            </a:lvl4pPr>
            <a:lvl5pPr marL="2057400" indent="-228600" algn="ctr" rtl="0" eaLnBrk="0" fontAlgn="base" hangingPunct="0">
              <a:spcBef>
                <a:spcPct val="0"/>
              </a:spcBef>
              <a:spcAft>
                <a:spcPct val="0"/>
              </a:spcAft>
              <a:defRPr sz="3600">
                <a:solidFill>
                  <a:schemeClr val="tx1"/>
                </a:solidFill>
                <a:latin typeface="Arial" panose="020B0604020202020204" pitchFamily="34" charset="0"/>
              </a:defRPr>
            </a:lvl5pPr>
            <a:lvl6pPr marL="2514600" indent="-228600" algn="ctr" rtl="0" eaLnBrk="0" fontAlgn="base" hangingPunct="0">
              <a:spcBef>
                <a:spcPct val="0"/>
              </a:spcBef>
              <a:spcAft>
                <a:spcPct val="0"/>
              </a:spcAft>
              <a:defRPr sz="3600">
                <a:solidFill>
                  <a:schemeClr val="tx1"/>
                </a:solidFill>
                <a:latin typeface="Arial" panose="020B0604020202020204" pitchFamily="34" charset="0"/>
              </a:defRPr>
            </a:lvl6pPr>
            <a:lvl7pPr marL="2971800" indent="-228600" algn="ctr" rtl="0" eaLnBrk="0" fontAlgn="base" hangingPunct="0">
              <a:spcBef>
                <a:spcPct val="0"/>
              </a:spcBef>
              <a:spcAft>
                <a:spcPct val="0"/>
              </a:spcAft>
              <a:defRPr sz="3600">
                <a:solidFill>
                  <a:schemeClr val="tx1"/>
                </a:solidFill>
                <a:latin typeface="Arial" panose="020B0604020202020204" pitchFamily="34" charset="0"/>
              </a:defRPr>
            </a:lvl7pPr>
            <a:lvl8pPr marL="3429000" indent="-228600" algn="ctr" rtl="0" eaLnBrk="0" fontAlgn="base" hangingPunct="0">
              <a:spcBef>
                <a:spcPct val="0"/>
              </a:spcBef>
              <a:spcAft>
                <a:spcPct val="0"/>
              </a:spcAft>
              <a:defRPr sz="3600">
                <a:solidFill>
                  <a:schemeClr val="tx1"/>
                </a:solidFill>
                <a:latin typeface="Arial" panose="020B0604020202020204" pitchFamily="34" charset="0"/>
              </a:defRPr>
            </a:lvl8pPr>
            <a:lvl9pPr marL="3886200" indent="-228600" algn="ctr" rtl="0" eaLnBrk="0" fontAlgn="base" hangingPunct="0">
              <a:spcBef>
                <a:spcPct val="0"/>
              </a:spcBef>
              <a:spcAft>
                <a:spcPct val="0"/>
              </a:spcAft>
              <a:defRPr sz="3600">
                <a:solidFill>
                  <a:schemeClr val="tx1"/>
                </a:solidFill>
                <a:latin typeface="Arial" panose="020B0604020202020204" pitchFamily="34" charset="0"/>
              </a:defRPr>
            </a:lvl9pPr>
          </a:lstStyle>
          <a:p>
            <a:r>
              <a:rPr lang="en-US" altLang="zh-TW" u="sng" kern="0">
                <a:solidFill>
                  <a:schemeClr val="tx2"/>
                </a:solidFill>
                <a:latin typeface="Arial"/>
                <a:cs typeface="Arial"/>
              </a:rPr>
              <a:t>Socket Programming- Implementation</a:t>
            </a:r>
          </a:p>
        </p:txBody>
      </p:sp>
    </p:spTree>
    <p:extLst>
      <p:ext uri="{BB962C8B-B14F-4D97-AF65-F5344CB8AC3E}">
        <p14:creationId xmlns:p14="http://schemas.microsoft.com/office/powerpoint/2010/main" val="278253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a:cs typeface="Calibri"/>
              </a:rPr>
              <a:t>What is Socket Programming?</a:t>
            </a:r>
          </a:p>
          <a:p>
            <a:r>
              <a:rPr lang="en-US">
                <a:cs typeface="Calibri"/>
              </a:rPr>
              <a:t>Briefly outline the working principle of Socket programming.</a:t>
            </a:r>
          </a:p>
        </p:txBody>
      </p:sp>
    </p:spTree>
    <p:extLst>
      <p:ext uri="{BB962C8B-B14F-4D97-AF65-F5344CB8AC3E}">
        <p14:creationId xmlns:p14="http://schemas.microsoft.com/office/powerpoint/2010/main" val="3726883340"/>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916254A6895E40A31E093E5C38CA38" ma:contentTypeVersion="9" ma:contentTypeDescription="Create a new document." ma:contentTypeScope="" ma:versionID="06f12010fc56d5a98bd6c3678ecd07d6">
  <xsd:schema xmlns:xsd="http://www.w3.org/2001/XMLSchema" xmlns:xs="http://www.w3.org/2001/XMLSchema" xmlns:p="http://schemas.microsoft.com/office/2006/metadata/properties" xmlns:ns2="5465b71e-750a-4d2c-81c7-03e5cb8e4740" xmlns:ns3="12773c8e-aaba-4c27-8145-fd97cf83fa2f" targetNamespace="http://schemas.microsoft.com/office/2006/metadata/properties" ma:root="true" ma:fieldsID="12383339287c99fd22b3657c9b16ebbe" ns2:_="" ns3:_="">
    <xsd:import namespace="5465b71e-750a-4d2c-81c7-03e5cb8e4740"/>
    <xsd:import namespace="12773c8e-aaba-4c27-8145-fd97cf83fa2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65b71e-750a-4d2c-81c7-03e5cb8e47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73c8e-aaba-4c27-8145-fd97cf83fa2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D3909F-E191-4C23-B23C-BA46B5ADDDA2}">
  <ds:schemaRefs>
    <ds:schemaRef ds:uri="5465b71e-750a-4d2c-81c7-03e5cb8e474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110220-57CB-4ED1-8406-19DF0AFEE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65b71e-750a-4d2c-81c7-03e5cb8e4740"/>
    <ds:schemaRef ds:uri="12773c8e-aaba-4c27-8145-fd97cf83fa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74C82B-844E-4C6D-B41E-036AD4E59A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442</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Century Gothic</vt:lpstr>
      <vt:lpstr>Montserrat</vt:lpstr>
      <vt:lpstr>PT Sans</vt:lpstr>
      <vt:lpstr>Söhne</vt:lpstr>
      <vt:lpstr>UCTI-Template-foundation-level</vt:lpstr>
      <vt:lpstr>PowerPoint Presentation</vt:lpstr>
      <vt:lpstr>TOPIC LEARNING OUTCOMES</vt:lpstr>
      <vt:lpstr>Teaching Contents</vt:lpstr>
      <vt:lpstr>What is Socket Programming?</vt:lpstr>
      <vt:lpstr>Socket Programming- Working Principle</vt:lpstr>
      <vt:lpstr>Socket Programming- Working Principle</vt:lpstr>
      <vt:lpstr>PowerPoint Presentation</vt:lpstr>
      <vt:lpstr>PowerPoint Presentation</vt:lpstr>
      <vt:lpstr>Review Questions</vt:lpstr>
      <vt:lpstr>Summary / Recap of Main Points</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Ts. Umapathy Eaganathan</cp:lastModifiedBy>
  <cp:revision>1</cp:revision>
  <cp:lastPrinted>2023-02-03T03:07:34Z</cp:lastPrinted>
  <dcterms:created xsi:type="dcterms:W3CDTF">2005-08-02T10:18:20Z</dcterms:created>
  <dcterms:modified xsi:type="dcterms:W3CDTF">2024-01-08T15:51:47Z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0x0101001E916254A6895E40A31E093E5C38CA38</vt:lpwstr>
  </property>
</Properties>
</file>